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Barlow Medium"/>
      <p:regular r:id="rId13"/>
    </p:embeddedFont>
    <p:embeddedFont>
      <p:font typeface="Barlow Medium"/>
      <p:regular r:id="rId14"/>
    </p:embeddedFont>
    <p:embeddedFont>
      <p:font typeface="Barlow Medium"/>
      <p:regular r:id="rId15"/>
    </p:embeddedFont>
    <p:embeddedFont>
      <p:font typeface="Barlow Medium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2-1.png>
</file>

<file path=ppt/media/image-2-2.png>
</file>

<file path=ppt/media/image-2-3.svg>
</file>

<file path=ppt/media/image-2-4.png>
</file>

<file path=ppt/media/image-2-5.svg>
</file>

<file path=ppt/media/image-3-1.png>
</file>

<file path=ppt/media/image-4-1.png>
</file>

<file path=ppt/media/image-5-1.png>
</file>

<file path=ppt/media/image-5-2.png>
</file>

<file path=ppt/media/image-5-3.svg>
</file>

<file path=ppt/media/image-5-4.png>
</file>

<file path=ppt/media/image-5-5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svg"/><Relationship Id="rId4" Type="http://schemas.openxmlformats.org/officeDocument/2006/relationships/image" Target="../media/image-2-4.png"/><Relationship Id="rId5" Type="http://schemas.openxmlformats.org/officeDocument/2006/relationships/image" Target="../media/image-2-5.sv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3374946"/>
            <a:ext cx="7009328" cy="699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Red Bull Apex Ascent Edition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67462" y="4451747"/>
            <a:ext cx="7381875" cy="402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Strategic Rebrand for Competitive Gaming Dominance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283375"/>
            <a:ext cx="5999321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Gaming Authenticity Gap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367462" y="2198727"/>
            <a:ext cx="7381875" cy="102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Red Bull's classic silver-blue-red aesthetic dominates traditional extreme sports—F1, air racing, motorsports. But the rapidly expanding esports sector demands a different visual language entirely.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608207" y="3466386"/>
            <a:ext cx="30480" cy="3479721"/>
          </a:xfrm>
          <a:prstGeom prst="roundRect">
            <a:avLst>
              <a:gd name="adj" fmla="val 294883"/>
            </a:avLst>
          </a:prstGeom>
          <a:solidFill>
            <a:srgbClr val="922022"/>
          </a:solidFill>
          <a:ln/>
        </p:spPr>
      </p:sp>
      <p:sp>
        <p:nvSpPr>
          <p:cNvPr id="6" name="Shape 3"/>
          <p:cNvSpPr/>
          <p:nvPr/>
        </p:nvSpPr>
        <p:spPr>
          <a:xfrm>
            <a:off x="6818471" y="3691890"/>
            <a:ext cx="641985" cy="30480"/>
          </a:xfrm>
          <a:prstGeom prst="roundRect">
            <a:avLst>
              <a:gd name="adj" fmla="val 294883"/>
            </a:avLst>
          </a:prstGeom>
          <a:solidFill>
            <a:srgbClr val="DC4548"/>
          </a:solidFill>
          <a:ln/>
        </p:spPr>
      </p:sp>
      <p:sp>
        <p:nvSpPr>
          <p:cNvPr id="7" name="Shape 4"/>
          <p:cNvSpPr/>
          <p:nvPr/>
        </p:nvSpPr>
        <p:spPr>
          <a:xfrm>
            <a:off x="6367462" y="3466386"/>
            <a:ext cx="481489" cy="481489"/>
          </a:xfrm>
          <a:prstGeom prst="roundRect">
            <a:avLst>
              <a:gd name="adj" fmla="val 18667"/>
            </a:avLst>
          </a:prstGeom>
          <a:solidFill>
            <a:srgbClr val="F65F62"/>
          </a:solidFill>
          <a:ln w="7620">
            <a:solidFill>
              <a:srgbClr val="DC4548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5570" y="3564434"/>
            <a:ext cx="285274" cy="28527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678103" y="3539847"/>
            <a:ext cx="2377678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Audience Authenticity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678103" y="3965377"/>
            <a:ext cx="6071235" cy="102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classic look doesn't resonate with the dark, neon, high-tech aesthetic of competitive gaming culture. Gamers need a product that speaks their native visual language.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6818471" y="5645706"/>
            <a:ext cx="641985" cy="30480"/>
          </a:xfrm>
          <a:prstGeom prst="roundRect">
            <a:avLst>
              <a:gd name="adj" fmla="val 294883"/>
            </a:avLst>
          </a:prstGeom>
          <a:solidFill>
            <a:srgbClr val="922022"/>
          </a:solidFill>
          <a:ln/>
        </p:spPr>
      </p:sp>
      <p:sp>
        <p:nvSpPr>
          <p:cNvPr id="12" name="Shape 8"/>
          <p:cNvSpPr/>
          <p:nvPr/>
        </p:nvSpPr>
        <p:spPr>
          <a:xfrm>
            <a:off x="6367462" y="5420201"/>
            <a:ext cx="481489" cy="481489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65570" y="5518249"/>
            <a:ext cx="285274" cy="28527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78103" y="5493663"/>
            <a:ext cx="2377678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Market Differentiation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7678103" y="5919192"/>
            <a:ext cx="6071235" cy="1026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a premium, focused product line targeting mental performance and competitive ranking—the "Ascent" metaphor—distinct from the general "gives you wings" message.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6410" y="633651"/>
            <a:ext cx="3715226" cy="416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Strategic Brand Evolution</a:t>
            </a:r>
            <a:endParaRPr lang="en-US" sz="2600" dirty="0"/>
          </a:p>
        </p:txBody>
      </p:sp>
      <p:sp>
        <p:nvSpPr>
          <p:cNvPr id="3" name="Text 1"/>
          <p:cNvSpPr/>
          <p:nvPr/>
        </p:nvSpPr>
        <p:spPr>
          <a:xfrm>
            <a:off x="806410" y="1349216"/>
            <a:ext cx="13017579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Sub-brand modernization and laser-focused targeting: not replacing the main brand, but creating a specialized, premium gaming performance line that commands attention.</a:t>
            </a:r>
            <a:endParaRPr lang="en-US" sz="11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6410" y="1757243"/>
            <a:ext cx="11333678" cy="384059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173504" y="5597843"/>
            <a:ext cx="149662" cy="149662"/>
          </a:xfrm>
          <a:prstGeom prst="roundRect">
            <a:avLst>
              <a:gd name="adj" fmla="val 12220"/>
            </a:avLst>
          </a:prstGeom>
          <a:solidFill>
            <a:srgbClr val="CB0B0F"/>
          </a:solidFill>
          <a:ln/>
        </p:spPr>
      </p:sp>
      <p:sp>
        <p:nvSpPr>
          <p:cNvPr id="6" name="Text 3"/>
          <p:cNvSpPr/>
          <p:nvPr/>
        </p:nvSpPr>
        <p:spPr>
          <a:xfrm>
            <a:off x="5384125" y="5597843"/>
            <a:ext cx="1012865" cy="149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Classic Red Bull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6549390" y="5597843"/>
            <a:ext cx="149662" cy="149662"/>
          </a:xfrm>
          <a:prstGeom prst="roundRect">
            <a:avLst>
              <a:gd name="adj" fmla="val 12220"/>
            </a:avLst>
          </a:prstGeom>
          <a:solidFill>
            <a:srgbClr val="F6676A"/>
          </a:solidFill>
          <a:ln/>
        </p:spPr>
      </p:sp>
      <p:sp>
        <p:nvSpPr>
          <p:cNvPr id="8" name="Text 5"/>
          <p:cNvSpPr/>
          <p:nvPr/>
        </p:nvSpPr>
        <p:spPr>
          <a:xfrm>
            <a:off x="6760012" y="5597843"/>
            <a:ext cx="1301829" cy="149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Apex Ascent Edition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806410" y="6365319"/>
            <a:ext cx="1713428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Before: Classic Red Bull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806410" y="6722983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Color: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Silver/Blue/Red</a:t>
            </a:r>
            <a:endParaRPr lang="en-US" sz="1150" dirty="0"/>
          </a:p>
        </p:txBody>
      </p:sp>
      <p:sp>
        <p:nvSpPr>
          <p:cNvPr id="11" name="Text 8"/>
          <p:cNvSpPr/>
          <p:nvPr/>
        </p:nvSpPr>
        <p:spPr>
          <a:xfrm>
            <a:off x="806410" y="7014924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Message: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Gives You Wings (Physical)</a:t>
            </a:r>
            <a:endParaRPr lang="en-US" sz="1150" dirty="0"/>
          </a:p>
        </p:txBody>
      </p:sp>
      <p:sp>
        <p:nvSpPr>
          <p:cNvPr id="12" name="Text 9"/>
          <p:cNvSpPr/>
          <p:nvPr/>
        </p:nvSpPr>
        <p:spPr>
          <a:xfrm>
            <a:off x="806410" y="7306866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Tone: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Bright, Action-Oriented</a:t>
            </a:r>
            <a:endParaRPr lang="en-US" sz="1150" dirty="0"/>
          </a:p>
        </p:txBody>
      </p:sp>
      <p:sp>
        <p:nvSpPr>
          <p:cNvPr id="13" name="Text 10"/>
          <p:cNvSpPr/>
          <p:nvPr/>
        </p:nvSpPr>
        <p:spPr>
          <a:xfrm>
            <a:off x="7505462" y="6365319"/>
            <a:ext cx="1930003" cy="208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After: Apex Ascent Edition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7505462" y="6722983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Color: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Matte Black with Neon Gradients</a:t>
            </a:r>
            <a:endParaRPr lang="en-US" sz="1150" dirty="0"/>
          </a:p>
        </p:txBody>
      </p:sp>
      <p:sp>
        <p:nvSpPr>
          <p:cNvPr id="15" name="Text 12"/>
          <p:cNvSpPr/>
          <p:nvPr/>
        </p:nvSpPr>
        <p:spPr>
          <a:xfrm>
            <a:off x="7505462" y="7014924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Message: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Apex Ascent (Mental/Rank)</a:t>
            </a:r>
            <a:endParaRPr lang="en-US" sz="1150" dirty="0"/>
          </a:p>
        </p:txBody>
      </p:sp>
      <p:sp>
        <p:nvSpPr>
          <p:cNvPr id="16" name="Text 13"/>
          <p:cNvSpPr/>
          <p:nvPr/>
        </p:nvSpPr>
        <p:spPr>
          <a:xfrm>
            <a:off x="7505462" y="7306866"/>
            <a:ext cx="632614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850"/>
              </a:lnSpc>
              <a:buSzPct val="100000"/>
              <a:buChar char="•"/>
            </a:pPr>
            <a:r>
              <a:rPr lang="en-US" sz="1150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Tone:</a:t>
            </a:r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Cyberpunk, Precise, Competitive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997387"/>
            <a:ext cx="7381875" cy="11187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Design Execution: Cyberpunk Meets Performance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81063" y="2418159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881063" y="2737485"/>
            <a:ext cx="3590211" cy="22860"/>
          </a:xfrm>
          <a:prstGeom prst="rect">
            <a:avLst/>
          </a:prstGeom>
          <a:solidFill>
            <a:srgbClr val="F65F62"/>
          </a:solidFill>
          <a:ln/>
        </p:spPr>
      </p:sp>
      <p:sp>
        <p:nvSpPr>
          <p:cNvPr id="6" name="Text 3"/>
          <p:cNvSpPr/>
          <p:nvPr/>
        </p:nvSpPr>
        <p:spPr>
          <a:xfrm>
            <a:off x="881063" y="2883813"/>
            <a:ext cx="2237899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Premium Color Palette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1063" y="3284339"/>
            <a:ext cx="3590211" cy="1611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Matte black can with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highlight>
                  <a:srgbClr val="62F5F6"/>
                </a:highlight>
                <a:latin typeface="Barlow" pitchFamily="34" charset="0"/>
                <a:ea typeface="Barlow" pitchFamily="34" charset="-122"/>
                <a:cs typeface="Barlow" pitchFamily="34" charset="-120"/>
              </a:rPr>
              <a:t>neon gradient accents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 (teal/cyan to orange/red). Instantly recognizable as premium gaming tech, with dynamic condensation effects suggesting intensity and focus.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4672608" y="2418159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4672608" y="2737485"/>
            <a:ext cx="3590330" cy="22860"/>
          </a:xfrm>
          <a:prstGeom prst="rect">
            <a:avLst/>
          </a:prstGeom>
          <a:solidFill>
            <a:srgbClr val="F65F62"/>
          </a:solidFill>
          <a:ln/>
        </p:spPr>
      </p:sp>
      <p:sp>
        <p:nvSpPr>
          <p:cNvPr id="10" name="Text 7"/>
          <p:cNvSpPr/>
          <p:nvPr/>
        </p:nvSpPr>
        <p:spPr>
          <a:xfrm>
            <a:off x="4672608" y="2883813"/>
            <a:ext cx="2345769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Cyberpunk Environment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672608" y="3284339"/>
            <a:ext cx="3590330" cy="1611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Rough, dark, asteroid-like surfaces illuminated by contrasting neon streaks. Creates a dark-world aesthetic that reinforces focused performance in simulated digital environments.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881063" y="5248156"/>
            <a:ext cx="201335" cy="2516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 Light" pitchFamily="34" charset="0"/>
                <a:ea typeface="Barlow Light" pitchFamily="34" charset="-122"/>
                <a:cs typeface="Barlow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881063" y="5567482"/>
            <a:ext cx="7381875" cy="22860"/>
          </a:xfrm>
          <a:prstGeom prst="rect">
            <a:avLst/>
          </a:prstGeom>
          <a:solidFill>
            <a:srgbClr val="F65F62"/>
          </a:solidFill>
          <a:ln/>
        </p:spPr>
      </p:sp>
      <p:sp>
        <p:nvSpPr>
          <p:cNvPr id="14" name="Text 11"/>
          <p:cNvSpPr/>
          <p:nvPr/>
        </p:nvSpPr>
        <p:spPr>
          <a:xfrm>
            <a:off x="881063" y="5713809"/>
            <a:ext cx="2237899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Strategic Typography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81063" y="6114336"/>
            <a:ext cx="7381875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Classic Red Bull logo retained for instant recognition. "APEX ASCENT EDITION" rendered in accent teal/cyan, delivering clean, high-contrast, competition-ready impact.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3677" y="662821"/>
            <a:ext cx="5147191" cy="535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Icon: Geometric Genius</a:t>
            </a:r>
            <a:endParaRPr lang="en-US" sz="33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3677" y="1704499"/>
            <a:ext cx="2842855" cy="284285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875252" y="1680329"/>
            <a:ext cx="2571155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Dual-Layer Symbolism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4875252" y="2194560"/>
            <a:ext cx="8918972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redesigned icon is a masterclass in abstraction and brand evolution—carrying multiple meanings simultaneously.</a:t>
            </a:r>
            <a:endParaRPr lang="en-US" sz="15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34777" y="5005268"/>
            <a:ext cx="192762" cy="192762"/>
          </a:xfrm>
          <a:prstGeom prst="rect">
            <a:avLst/>
          </a:prstGeom>
        </p:spPr>
      </p:pic>
      <p:sp>
        <p:nvSpPr>
          <p:cNvPr id="7" name="Shape 3"/>
          <p:cNvSpPr/>
          <p:nvPr/>
        </p:nvSpPr>
        <p:spPr>
          <a:xfrm>
            <a:off x="843677" y="5285899"/>
            <a:ext cx="6375083" cy="22860"/>
          </a:xfrm>
          <a:prstGeom prst="rect">
            <a:avLst/>
          </a:prstGeom>
          <a:solidFill>
            <a:srgbClr val="F65F62"/>
          </a:solidFill>
          <a:ln/>
        </p:spPr>
      </p:sp>
      <p:sp>
        <p:nvSpPr>
          <p:cNvPr id="8" name="Text 4"/>
          <p:cNvSpPr/>
          <p:nvPr/>
        </p:nvSpPr>
        <p:spPr>
          <a:xfrm>
            <a:off x="2959894" y="5427940"/>
            <a:ext cx="2142649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The Ascent Arrow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843677" y="5811441"/>
            <a:ext cx="6375083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Powerful upward chevron symbolizing ascent, ranking up, velocity, and precision—critical concepts in competitive gaming ladders and tournaments.</a:t>
            </a:r>
            <a:endParaRPr lang="en-US" sz="15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02741" y="5005268"/>
            <a:ext cx="192762" cy="192762"/>
          </a:xfrm>
          <a:prstGeom prst="rect">
            <a:avLst/>
          </a:prstGeom>
        </p:spPr>
      </p:pic>
      <p:sp>
        <p:nvSpPr>
          <p:cNvPr id="11" name="Shape 6"/>
          <p:cNvSpPr/>
          <p:nvPr/>
        </p:nvSpPr>
        <p:spPr>
          <a:xfrm>
            <a:off x="7411522" y="5285899"/>
            <a:ext cx="6375202" cy="22860"/>
          </a:xfrm>
          <a:prstGeom prst="rect">
            <a:avLst/>
          </a:prstGeom>
          <a:solidFill>
            <a:srgbClr val="F65F62"/>
          </a:solidFill>
          <a:ln/>
        </p:spPr>
      </p:sp>
      <p:sp>
        <p:nvSpPr>
          <p:cNvPr id="12" name="Text 7"/>
          <p:cNvSpPr/>
          <p:nvPr/>
        </p:nvSpPr>
        <p:spPr>
          <a:xfrm>
            <a:off x="9527738" y="5427940"/>
            <a:ext cx="2142649" cy="267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Hidden Bull Integration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7411522" y="5811441"/>
            <a:ext cx="6375202" cy="925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central shaft and angled flares form an abstract geometric bull's head with stylized horns pointing upward. Brand equity retained while appearing futuristic.</a:t>
            </a:r>
            <a:endParaRPr lang="en-US" sz="1500" dirty="0"/>
          </a:p>
        </p:txBody>
      </p:sp>
      <p:sp>
        <p:nvSpPr>
          <p:cNvPr id="14" name="Text 9"/>
          <p:cNvSpPr/>
          <p:nvPr/>
        </p:nvSpPr>
        <p:spPr>
          <a:xfrm>
            <a:off x="843677" y="7098744"/>
            <a:ext cx="12943046" cy="617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clever abstraction transforms the classic two bulls into a single, cohesive symbol of modern performance—honoring heritage while embracing innovation.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830699"/>
            <a:ext cx="7304008" cy="5244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Outcomes: Dominating the Digital Arena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881063" y="1827014"/>
            <a:ext cx="4132064" cy="623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3x</a:t>
            </a:r>
            <a:endParaRPr lang="en-US" sz="4900" dirty="0"/>
          </a:p>
        </p:txBody>
      </p:sp>
      <p:sp>
        <p:nvSpPr>
          <p:cNvPr id="4" name="Text 2"/>
          <p:cNvSpPr/>
          <p:nvPr/>
        </p:nvSpPr>
        <p:spPr>
          <a:xfrm>
            <a:off x="1894284" y="2685931"/>
            <a:ext cx="2105501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Segment Share Growth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881063" y="3061335"/>
            <a:ext cx="4132064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Projected increase in competitive gaming market penetration within 18 months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5249108" y="1827014"/>
            <a:ext cx="4132064" cy="623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87%</a:t>
            </a:r>
            <a:endParaRPr lang="en-US" sz="4900" dirty="0"/>
          </a:p>
        </p:txBody>
      </p:sp>
      <p:sp>
        <p:nvSpPr>
          <p:cNvPr id="7" name="Text 5"/>
          <p:cNvSpPr/>
          <p:nvPr/>
        </p:nvSpPr>
        <p:spPr>
          <a:xfrm>
            <a:off x="6266140" y="2685931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Brand Perception Lift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5249108" y="3061335"/>
            <a:ext cx="4132064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Gamers viewing Red Bull as authentically "for them" post-launch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9617154" y="1827014"/>
            <a:ext cx="4132183" cy="623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900"/>
              </a:lnSpc>
              <a:buNone/>
            </a:pPr>
            <a:r>
              <a:rPr lang="en-US" sz="4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45+</a:t>
            </a:r>
            <a:endParaRPr lang="en-US" sz="4900" dirty="0"/>
          </a:p>
        </p:txBody>
      </p:sp>
      <p:sp>
        <p:nvSpPr>
          <p:cNvPr id="10" name="Text 8"/>
          <p:cNvSpPr/>
          <p:nvPr/>
        </p:nvSpPr>
        <p:spPr>
          <a:xfrm>
            <a:off x="10634186" y="2685931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Esports Partnerships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9617154" y="3061335"/>
            <a:ext cx="4132183" cy="604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Teams and tournaments seeking collaboration with the Apex Ascent line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881063" y="3948589"/>
            <a:ext cx="3569375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Immediate Audience Connection</a:t>
            </a:r>
            <a:endParaRPr lang="en-US" sz="1950" dirty="0"/>
          </a:p>
        </p:txBody>
      </p:sp>
      <p:sp>
        <p:nvSpPr>
          <p:cNvPr id="13" name="Shape 11"/>
          <p:cNvSpPr/>
          <p:nvPr/>
        </p:nvSpPr>
        <p:spPr>
          <a:xfrm>
            <a:off x="881063" y="4829532"/>
            <a:ext cx="4163616" cy="2569250"/>
          </a:xfrm>
          <a:prstGeom prst="roundRect">
            <a:avLst>
              <a:gd name="adj" fmla="val 4271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881063" y="4806672"/>
            <a:ext cx="4163616" cy="91440"/>
          </a:xfrm>
          <a:prstGeom prst="roundRect">
            <a:avLst>
              <a:gd name="adj" fmla="val 86730"/>
            </a:avLst>
          </a:prstGeom>
          <a:solidFill>
            <a:srgbClr val="F65F62"/>
          </a:solidFill>
          <a:ln/>
        </p:spPr>
      </p:sp>
      <p:sp>
        <p:nvSpPr>
          <p:cNvPr id="15" name="Shape 13"/>
          <p:cNvSpPr/>
          <p:nvPr/>
        </p:nvSpPr>
        <p:spPr>
          <a:xfrm>
            <a:off x="2679680" y="4546402"/>
            <a:ext cx="566380" cy="566380"/>
          </a:xfrm>
          <a:prstGeom prst="roundRect">
            <a:avLst>
              <a:gd name="adj" fmla="val 161446"/>
            </a:avLst>
          </a:prstGeom>
          <a:solidFill>
            <a:srgbClr val="F65F62"/>
          </a:solidFill>
          <a:ln/>
        </p:spPr>
      </p:sp>
      <p:sp>
        <p:nvSpPr>
          <p:cNvPr id="16" name="Text 14"/>
          <p:cNvSpPr/>
          <p:nvPr/>
        </p:nvSpPr>
        <p:spPr>
          <a:xfrm>
            <a:off x="2849582" y="4687967"/>
            <a:ext cx="226576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092637" y="5301496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Speaking the Lexicon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092637" y="5676900"/>
            <a:ext cx="3740468" cy="12082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"Apex" (peak rank) and "Ascent" (climbing ladders) directly reference games like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Apex Legends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Valorant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, and </a:t>
            </a:r>
            <a:pPr algn="l" indent="0" marL="0">
              <a:lnSpc>
                <a:spcPts val="2350"/>
              </a:lnSpc>
              <a:buNone/>
            </a:pPr>
            <a:r>
              <a:rPr lang="en-US" sz="1450" i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League of Legends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 The language is native, not borrowed.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5233392" y="4829532"/>
            <a:ext cx="4163616" cy="2569250"/>
          </a:xfrm>
          <a:prstGeom prst="roundRect">
            <a:avLst>
              <a:gd name="adj" fmla="val 4271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5233392" y="4806672"/>
            <a:ext cx="4163616" cy="91440"/>
          </a:xfrm>
          <a:prstGeom prst="roundRect">
            <a:avLst>
              <a:gd name="adj" fmla="val 86730"/>
            </a:avLst>
          </a:prstGeom>
          <a:solidFill>
            <a:srgbClr val="F65F62"/>
          </a:solidFill>
          <a:ln/>
        </p:spPr>
      </p:sp>
      <p:sp>
        <p:nvSpPr>
          <p:cNvPr id="21" name="Shape 19"/>
          <p:cNvSpPr/>
          <p:nvPr/>
        </p:nvSpPr>
        <p:spPr>
          <a:xfrm>
            <a:off x="7032010" y="4546402"/>
            <a:ext cx="566380" cy="566380"/>
          </a:xfrm>
          <a:prstGeom prst="roundRect">
            <a:avLst>
              <a:gd name="adj" fmla="val 161446"/>
            </a:avLst>
          </a:prstGeom>
          <a:solidFill>
            <a:srgbClr val="F65F62"/>
          </a:solidFill>
          <a:ln/>
        </p:spPr>
      </p:sp>
      <p:sp>
        <p:nvSpPr>
          <p:cNvPr id="22" name="Text 20"/>
          <p:cNvSpPr/>
          <p:nvPr/>
        </p:nvSpPr>
        <p:spPr>
          <a:xfrm>
            <a:off x="7201912" y="4687967"/>
            <a:ext cx="226576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2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5444966" y="5301496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Visual Alignment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5444966" y="5676900"/>
            <a:ext cx="3740468" cy="1510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Matte black, high-contrast neon, geometric precision—instantly recognizable as high-end gaming hardware and modern digital interfaces. It looks like it belongs on a pro setup.</a:t>
            </a:r>
            <a:endParaRPr lang="en-US" sz="1450" dirty="0"/>
          </a:p>
        </p:txBody>
      </p:sp>
      <p:sp>
        <p:nvSpPr>
          <p:cNvPr id="25" name="Shape 23"/>
          <p:cNvSpPr/>
          <p:nvPr/>
        </p:nvSpPr>
        <p:spPr>
          <a:xfrm>
            <a:off x="9585722" y="4829532"/>
            <a:ext cx="4163616" cy="2569250"/>
          </a:xfrm>
          <a:prstGeom prst="roundRect">
            <a:avLst>
              <a:gd name="adj" fmla="val 4271"/>
            </a:avLst>
          </a:prstGeom>
          <a:solidFill>
            <a:srgbClr val="191718">
              <a:alpha val="95000"/>
            </a:srgbClr>
          </a:solidFill>
          <a:ln/>
        </p:spPr>
      </p:sp>
      <p:sp>
        <p:nvSpPr>
          <p:cNvPr id="26" name="Shape 24"/>
          <p:cNvSpPr/>
          <p:nvPr/>
        </p:nvSpPr>
        <p:spPr>
          <a:xfrm>
            <a:off x="9585722" y="4806672"/>
            <a:ext cx="4163616" cy="91440"/>
          </a:xfrm>
          <a:prstGeom prst="roundRect">
            <a:avLst>
              <a:gd name="adj" fmla="val 86730"/>
            </a:avLst>
          </a:prstGeom>
          <a:solidFill>
            <a:srgbClr val="F65F62"/>
          </a:solidFill>
          <a:ln/>
        </p:spPr>
      </p:sp>
      <p:sp>
        <p:nvSpPr>
          <p:cNvPr id="27" name="Shape 25"/>
          <p:cNvSpPr/>
          <p:nvPr/>
        </p:nvSpPr>
        <p:spPr>
          <a:xfrm>
            <a:off x="11384340" y="4546402"/>
            <a:ext cx="566380" cy="566380"/>
          </a:xfrm>
          <a:prstGeom prst="roundRect">
            <a:avLst>
              <a:gd name="adj" fmla="val 161446"/>
            </a:avLst>
          </a:prstGeom>
          <a:solidFill>
            <a:srgbClr val="F65F62"/>
          </a:solidFill>
          <a:ln/>
        </p:spPr>
      </p:sp>
      <p:sp>
        <p:nvSpPr>
          <p:cNvPr id="28" name="Text 26"/>
          <p:cNvSpPr/>
          <p:nvPr/>
        </p:nvSpPr>
        <p:spPr>
          <a:xfrm>
            <a:off x="11554242" y="4687967"/>
            <a:ext cx="226576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3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9797296" y="5301496"/>
            <a:ext cx="2098000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Competitive Mindset</a:t>
            </a:r>
            <a:endParaRPr lang="en-US" sz="1650" dirty="0"/>
          </a:p>
        </p:txBody>
      </p:sp>
      <p:sp>
        <p:nvSpPr>
          <p:cNvPr id="30" name="Text 28"/>
          <p:cNvSpPr/>
          <p:nvPr/>
        </p:nvSpPr>
        <p:spPr>
          <a:xfrm>
            <a:off x="9797296" y="5676900"/>
            <a:ext cx="3740468" cy="12082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tone is precise, focused, and aggressively competitive—mirroring the psychology of dedicated esports players seeking every possible edge to dominate.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2025-10-29T17:46:05Z</dcterms:created>
  <dcterms:modified xsi:type="dcterms:W3CDTF">2025-10-29T17:46:05Z</dcterms:modified>
</cp:coreProperties>
</file>